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77"/>
    <p:restoredTop sz="85205"/>
  </p:normalViewPr>
  <p:slideViewPr>
    <p:cSldViewPr snapToGrid="0" snapToObjects="1">
      <p:cViewPr varScale="1">
        <p:scale>
          <a:sx n="107" d="100"/>
          <a:sy n="107" d="100"/>
        </p:scale>
        <p:origin x="400"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10/22/24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9312140" cy="4729554"/>
          </a:xfrm>
          <a:prstGeom prst="rect">
            <a:avLst/>
          </a:prstGeom>
        </p:spPr>
        <p:txBody>
          <a:bodyPr/>
          <a:lstStyle/>
          <a:p>
            <a:r>
              <a:rPr lang="en-US" sz="1400" b="1" dirty="0"/>
              <a:t>Data Wrangling</a:t>
            </a:r>
          </a:p>
          <a:p>
            <a:pPr>
              <a:buFont typeface="Arial" panose="020B0604020202020204" pitchFamily="34" charset="0"/>
              <a:buChar char="•"/>
            </a:pPr>
            <a:r>
              <a:rPr lang="en-US" sz="1400" b="1" dirty="0"/>
              <a:t>Data Cleaning</a:t>
            </a:r>
            <a:r>
              <a:rPr lang="en-US" sz="1400" dirty="0"/>
              <a:t>:</a:t>
            </a:r>
            <a:br>
              <a:rPr lang="en-US" sz="1400" dirty="0"/>
            </a:br>
            <a:r>
              <a:rPr lang="en-US" sz="1400" dirty="0"/>
              <a:t>After collecting the raw data from the SpaceX API and web scraping, the data underwent a cleaning process to handle missing values, duplicate entries, and incorrect data types. This step ensured the consistency and accuracy of the dataset for analysis.</a:t>
            </a:r>
          </a:p>
          <a:p>
            <a:pPr>
              <a:buFont typeface="Arial" panose="020B0604020202020204" pitchFamily="34" charset="0"/>
              <a:buChar char="•"/>
            </a:pPr>
            <a:r>
              <a:rPr lang="en-US" sz="1400" b="1" dirty="0"/>
              <a:t>Feature Engineering</a:t>
            </a:r>
            <a:r>
              <a:rPr lang="en-US" sz="1400" dirty="0"/>
              <a:t>:</a:t>
            </a:r>
            <a:br>
              <a:rPr lang="en-US" sz="1400" dirty="0"/>
            </a:br>
            <a:r>
              <a:rPr lang="en-US" sz="1400" dirty="0"/>
              <a:t>New features were created from the existing data to enhance the model's predictive power. For instance, payload mass categories were derived, and </a:t>
            </a:r>
            <a:r>
              <a:rPr lang="en-US" sz="1400" dirty="0" err="1"/>
              <a:t>boolean</a:t>
            </a:r>
            <a:r>
              <a:rPr lang="en-US" sz="1400" dirty="0"/>
              <a:t> flags were added for successful and failed missions.</a:t>
            </a:r>
          </a:p>
          <a:p>
            <a:pPr>
              <a:buFont typeface="Arial" panose="020B0604020202020204" pitchFamily="34" charset="0"/>
              <a:buChar char="•"/>
            </a:pPr>
            <a:r>
              <a:rPr lang="en-US" sz="1400" b="1" dirty="0"/>
              <a:t>Handling Missing Data</a:t>
            </a:r>
            <a:r>
              <a:rPr lang="en-US" sz="1400" dirty="0"/>
              <a:t>:</a:t>
            </a:r>
            <a:br>
              <a:rPr lang="en-US" sz="1400" dirty="0"/>
            </a:br>
            <a:r>
              <a:rPr lang="en-US" sz="1400" dirty="0"/>
              <a:t>Missing values in critical columns, such as payload mass or launch outcome, were either filled with appropriate averages or dropped, depending on their significance.</a:t>
            </a:r>
          </a:p>
          <a:p>
            <a:pPr>
              <a:buFont typeface="Arial" panose="020B0604020202020204" pitchFamily="34" charset="0"/>
              <a:buChar char="•"/>
            </a:pPr>
            <a:r>
              <a:rPr lang="en-US" sz="1400" b="1" dirty="0"/>
              <a:t>Data Formatting</a:t>
            </a:r>
            <a:r>
              <a:rPr lang="en-US" sz="1400" dirty="0"/>
              <a:t>:</a:t>
            </a:r>
            <a:br>
              <a:rPr lang="en-US" sz="1400" dirty="0"/>
            </a:br>
            <a:r>
              <a:rPr lang="en-US" sz="1400" dirty="0"/>
              <a:t>The data was converted into a format suitable for analysis, such as ensuring that numerical data was properly encoded and that categorical data (like launch sites) was transformed into numerical labels for machine learning.</a:t>
            </a:r>
          </a:p>
          <a:p>
            <a:pPr>
              <a:buFont typeface="Arial" panose="020B0604020202020204" pitchFamily="34" charset="0"/>
              <a:buChar char="•"/>
            </a:pPr>
            <a:r>
              <a:rPr lang="en-US" sz="1400" b="1" dirty="0"/>
              <a:t>Merging Data Sources</a:t>
            </a:r>
            <a:r>
              <a:rPr lang="en-US" sz="1400" dirty="0"/>
              <a:t>:</a:t>
            </a:r>
            <a:br>
              <a:rPr lang="en-US" sz="1400" dirty="0"/>
            </a:br>
            <a:r>
              <a:rPr lang="en-US" sz="1400" dirty="0"/>
              <a:t>The cleaned API data and web-scraped data were merged to create a comprehensive dataset. This involved matching records based on common fields such as launch dates or flight numbers.</a:t>
            </a:r>
          </a:p>
          <a:p>
            <a:pPr>
              <a:buFont typeface="Arial" panose="020B0604020202020204" pitchFamily="34" charset="0"/>
              <a:buChar char="•"/>
            </a:pPr>
            <a:r>
              <a:rPr lang="en-US" sz="1400" b="1" dirty="0"/>
              <a:t>Store the Final Dataset</a:t>
            </a:r>
            <a:r>
              <a:rPr lang="en-US" sz="1400" dirty="0"/>
              <a:t>:</a:t>
            </a:r>
            <a:br>
              <a:rPr lang="en-US" sz="1400" dirty="0"/>
            </a:br>
            <a:r>
              <a:rPr lang="en-US" sz="1400" dirty="0"/>
              <a:t>The final, cleaned dataset was stored as a CSV file and loaded into Pandas </a:t>
            </a:r>
            <a:r>
              <a:rPr lang="en-US" sz="1400" dirty="0" err="1"/>
              <a:t>DataFrames</a:t>
            </a:r>
            <a:r>
              <a:rPr lang="en-US" sz="1400" dirty="0"/>
              <a:t> for exploratory data analysis and model training.</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r>
              <a:rPr lang="en-US" sz="1400" b="1" dirty="0"/>
              <a:t>EDA with Data Visualization</a:t>
            </a:r>
          </a:p>
          <a:p>
            <a:pPr>
              <a:buFont typeface="Arial" panose="020B0604020202020204" pitchFamily="34" charset="0"/>
              <a:buChar char="•"/>
            </a:pPr>
            <a:r>
              <a:rPr lang="en-US" sz="1400" b="1" dirty="0"/>
              <a:t>Scatter Plot: Flight Number vs. Launch Site</a:t>
            </a:r>
            <a:br>
              <a:rPr lang="en-US" sz="1400" dirty="0"/>
            </a:br>
            <a:r>
              <a:rPr lang="en-US" sz="1400" dirty="0"/>
              <a:t>This plot was used to explore the distribution of launches across different launch sites and their respective flight numbers. By visualizing this, we can identify any trends or inconsistencies in the launch frequency by site.</a:t>
            </a:r>
          </a:p>
          <a:p>
            <a:pPr>
              <a:buFont typeface="Arial" panose="020B0604020202020204" pitchFamily="34" charset="0"/>
              <a:buChar char="•"/>
            </a:pPr>
            <a:r>
              <a:rPr lang="en-US" sz="1400" b="1" dirty="0"/>
              <a:t>Bar Chart: Success Rate by Orbit Type</a:t>
            </a:r>
            <a:br>
              <a:rPr lang="en-US" sz="1400" dirty="0"/>
            </a:br>
            <a:r>
              <a:rPr lang="en-US" sz="1400" dirty="0"/>
              <a:t>This chart provided insight into the success rates of launches based on different orbit types. Understanding how orbit type impacts the likelihood of success is critical for optimizing future launches.</a:t>
            </a:r>
          </a:p>
          <a:p>
            <a:pPr>
              <a:buFont typeface="Arial" panose="020B0604020202020204" pitchFamily="34" charset="0"/>
              <a:buChar char="•"/>
            </a:pPr>
            <a:r>
              <a:rPr lang="en-US" sz="1400" b="1" dirty="0"/>
              <a:t>Scatter Plot: Payload Mass vs. Launch Outcome</a:t>
            </a:r>
            <a:br>
              <a:rPr lang="en-US" sz="1400" dirty="0"/>
            </a:br>
            <a:r>
              <a:rPr lang="en-US" sz="1400" dirty="0"/>
              <a:t>This chart was used to assess the relationship between payload mass and the outcome of the launch (success or failure). Heavier payloads might correlate with different success rates, which is essential for predictive modeling.</a:t>
            </a:r>
          </a:p>
          <a:p>
            <a:pPr>
              <a:buFont typeface="Arial" panose="020B0604020202020204" pitchFamily="34" charset="0"/>
              <a:buChar char="•"/>
            </a:pPr>
            <a:r>
              <a:rPr lang="en-US" sz="1400" b="1" dirty="0"/>
              <a:t>Line Chart: Yearly Launch Success Trends</a:t>
            </a:r>
            <a:br>
              <a:rPr lang="en-US" sz="1400" dirty="0"/>
            </a:br>
            <a:r>
              <a:rPr lang="en-US" sz="1400" dirty="0"/>
              <a:t>This visualization showed the yearly trend of SpaceX launch success rates, helping to track improvements in launch outcomes over time. It highlights SpaceX's progress in increasing launch reliability.</a:t>
            </a:r>
          </a:p>
          <a:p>
            <a:pPr>
              <a:buFont typeface="Arial" panose="020B0604020202020204" pitchFamily="34" charset="0"/>
              <a:buChar char="•"/>
            </a:pPr>
            <a:r>
              <a:rPr lang="en-US" sz="1400" b="1" dirty="0"/>
              <a:t>Pie Chart: Launch Outcomes Across All Sites</a:t>
            </a:r>
            <a:br>
              <a:rPr lang="en-US" sz="1400" dirty="0"/>
            </a:br>
            <a:r>
              <a:rPr lang="en-US" sz="1400" dirty="0"/>
              <a:t>A pie chart was used to show the proportion of successful vs. failed launches across all sites. This helps give a quick overview of the overall success rate of SpaceX missions.</a:t>
            </a:r>
          </a:p>
          <a:p>
            <a:endParaRPr lang="en-US" sz="14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r>
              <a:rPr lang="en-US" sz="1400" b="1" dirty="0"/>
              <a:t>EDA with SQL</a:t>
            </a:r>
          </a:p>
          <a:p>
            <a:pPr>
              <a:buFont typeface="Arial" panose="020B0604020202020204" pitchFamily="34" charset="0"/>
              <a:buChar char="•"/>
            </a:pPr>
            <a:r>
              <a:rPr lang="en-US" sz="1400" b="1" dirty="0"/>
              <a:t>Query 1: Retrieve All Launch Site Names</a:t>
            </a:r>
            <a:br>
              <a:rPr lang="en-US" sz="1400" dirty="0"/>
            </a:br>
            <a:r>
              <a:rPr lang="en-US" sz="1400" dirty="0"/>
              <a:t>This query fetched a list of all unique launch site names from the dataset, providing a foundation for further analysis of launch site-specific trends.</a:t>
            </a:r>
          </a:p>
          <a:p>
            <a:pPr>
              <a:buFont typeface="Arial" panose="020B0604020202020204" pitchFamily="34" charset="0"/>
              <a:buChar char="•"/>
            </a:pPr>
            <a:r>
              <a:rPr lang="en-US" sz="1400" b="1" dirty="0"/>
              <a:t>Query 2: Count Successful Launches by Orbit Type</a:t>
            </a:r>
            <a:br>
              <a:rPr lang="en-US" sz="1400" dirty="0"/>
            </a:br>
            <a:r>
              <a:rPr lang="en-US" sz="1400" dirty="0"/>
              <a:t>This query calculated the total number of successful launches for each orbit type, helping identify which orbits have the highest success rates.</a:t>
            </a:r>
          </a:p>
          <a:p>
            <a:pPr>
              <a:buFont typeface="Arial" panose="020B0604020202020204" pitchFamily="34" charset="0"/>
              <a:buChar char="•"/>
            </a:pPr>
            <a:r>
              <a:rPr lang="en-US" sz="1400" b="1" dirty="0"/>
              <a:t>Query 3: Calculate Total Payload Mass by Launch Site</a:t>
            </a:r>
            <a:br>
              <a:rPr lang="en-US" sz="1400" dirty="0"/>
            </a:br>
            <a:r>
              <a:rPr lang="en-US" sz="1400" dirty="0"/>
              <a:t>This query was used to compute the total payload mass launched from each site, allowing for a comparison between launch sites in terms of the size of payloads handled.</a:t>
            </a:r>
          </a:p>
          <a:p>
            <a:pPr>
              <a:buFont typeface="Arial" panose="020B0604020202020204" pitchFamily="34" charset="0"/>
              <a:buChar char="•"/>
            </a:pPr>
            <a:r>
              <a:rPr lang="en-US" sz="1400" b="1" dirty="0"/>
              <a:t>Query 4: Average Payload Mass for a Specific Booster Version</a:t>
            </a:r>
            <a:br>
              <a:rPr lang="en-US" sz="1400" dirty="0"/>
            </a:br>
            <a:r>
              <a:rPr lang="en-US" sz="1400" dirty="0"/>
              <a:t>This query retrieved the average payload mass carried by a particular booster version (e.g., Falcon 9), offering insights into how different boosters handle varying payload sizes.</a:t>
            </a:r>
          </a:p>
          <a:p>
            <a:pPr>
              <a:buFont typeface="Arial" panose="020B0604020202020204" pitchFamily="34" charset="0"/>
              <a:buChar char="•"/>
            </a:pPr>
            <a:r>
              <a:rPr lang="en-US" sz="1400" b="1" dirty="0"/>
              <a:t>Query 5: Find First Successful Ground Landing Date</a:t>
            </a:r>
            <a:br>
              <a:rPr lang="en-US" sz="1400" dirty="0"/>
            </a:br>
            <a:r>
              <a:rPr lang="en-US" sz="1400" dirty="0"/>
              <a:t>This query identified the date of the first successful landing on a ground pad, providing important historical data on SpaceX’s milestone achievements.</a:t>
            </a:r>
          </a:p>
          <a:p>
            <a:pPr>
              <a:buFont typeface="Arial" panose="020B0604020202020204" pitchFamily="34" charset="0"/>
              <a:buChar char="•"/>
            </a:pPr>
            <a:r>
              <a:rPr lang="en-US" sz="1400" b="1" dirty="0"/>
              <a:t>Query 6: List Boosters with Successful Drone Ship Landings and Specific Payload Range</a:t>
            </a:r>
            <a:br>
              <a:rPr lang="en-US" sz="1400" dirty="0"/>
            </a:br>
            <a:r>
              <a:rPr lang="en-US" sz="1400" dirty="0"/>
              <a:t>This query filtered the data to show boosters that had successful landings on a drone ship and carried payloads within a specified range (e.g., 4000 to 6000 kg).</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buFont typeface="Arial" panose="020B0604020202020204" pitchFamily="34" charset="0"/>
              <a:buChar char="•"/>
            </a:pPr>
            <a:r>
              <a:rPr lang="en-US" sz="1600" b="1" dirty="0"/>
              <a:t>Map Objects Created</a:t>
            </a:r>
            <a:r>
              <a:rPr lang="en-US" sz="1600" dirty="0"/>
              <a:t>:</a:t>
            </a:r>
          </a:p>
          <a:p>
            <a:pPr>
              <a:buFont typeface="Arial" panose="020B0604020202020204" pitchFamily="34" charset="0"/>
              <a:buChar char="•"/>
            </a:pPr>
            <a:r>
              <a:rPr lang="en-US" sz="1600" b="1" dirty="0"/>
              <a:t>Markers</a:t>
            </a:r>
            <a:r>
              <a:rPr lang="en-US" sz="1600" dirty="0"/>
              <a:t>: Added markers to represent the locations of different SpaceX launch sites. Each marker included a popup with additional information about the site, such as its name and coordinates.</a:t>
            </a:r>
          </a:p>
          <a:p>
            <a:pPr>
              <a:buFont typeface="Arial" panose="020B0604020202020204" pitchFamily="34" charset="0"/>
              <a:buChar char="•"/>
            </a:pPr>
            <a:r>
              <a:rPr lang="en-US" sz="1600" b="1" dirty="0"/>
              <a:t>Circles</a:t>
            </a:r>
            <a:r>
              <a:rPr lang="en-US" sz="1600" dirty="0"/>
              <a:t>: Used circles to visually indicate the proximity of launch sites to key geographical features, such as coastlines or roads. The size of the circles was adjusted based on the payload mass for launches from each site.</a:t>
            </a:r>
          </a:p>
          <a:p>
            <a:pPr>
              <a:buFont typeface="Arial" panose="020B0604020202020204" pitchFamily="34" charset="0"/>
              <a:buChar char="•"/>
            </a:pPr>
            <a:r>
              <a:rPr lang="en-US" sz="1600" b="1" dirty="0"/>
              <a:t>Polylines</a:t>
            </a:r>
            <a:r>
              <a:rPr lang="en-US" sz="1600" dirty="0"/>
              <a:t>: Added polylines to highlight the trajectories or paths between launch sites and drone ship landing locations. These lines helped visualize the travel distances for rocket landings.</a:t>
            </a:r>
          </a:p>
          <a:p>
            <a:pPr>
              <a:buFont typeface="Arial" panose="020B0604020202020204" pitchFamily="34" charset="0"/>
              <a:buChar char="•"/>
            </a:pPr>
            <a:r>
              <a:rPr lang="en-US" sz="1600" b="1" dirty="0"/>
              <a:t>Explanation for Adding These Objects</a:t>
            </a:r>
            <a:r>
              <a:rPr lang="en-US" sz="1600" dirty="0"/>
              <a:t>:</a:t>
            </a:r>
          </a:p>
          <a:p>
            <a:pPr>
              <a:buFont typeface="Arial" panose="020B0604020202020204" pitchFamily="34" charset="0"/>
              <a:buChar char="•"/>
            </a:pPr>
            <a:r>
              <a:rPr lang="en-US" sz="1600" b="1" dirty="0"/>
              <a:t>Markers</a:t>
            </a:r>
            <a:r>
              <a:rPr lang="en-US" sz="1600" dirty="0"/>
              <a:t> were essential for identifying and providing detailed information about the launch sites in an easily interpretable way.</a:t>
            </a:r>
          </a:p>
          <a:p>
            <a:pPr>
              <a:buFont typeface="Arial" panose="020B0604020202020204" pitchFamily="34" charset="0"/>
              <a:buChar char="•"/>
            </a:pPr>
            <a:r>
              <a:rPr lang="en-US" sz="1600" b="1" dirty="0"/>
              <a:t>Circles</a:t>
            </a:r>
            <a:r>
              <a:rPr lang="en-US" sz="1600" dirty="0"/>
              <a:t> helped visualize the reach and range of launch sites, particularly in relation to successful or failed launch outcomes.</a:t>
            </a:r>
          </a:p>
          <a:p>
            <a:pPr>
              <a:buFont typeface="Arial" panose="020B0604020202020204" pitchFamily="34" charset="0"/>
              <a:buChar char="•"/>
            </a:pPr>
            <a:r>
              <a:rPr lang="en-US" sz="1600" b="1" dirty="0"/>
              <a:t>Polylines</a:t>
            </a:r>
            <a:r>
              <a:rPr lang="en-US" sz="1600" dirty="0"/>
              <a:t> were used to illustrate the complexity of landing maneuvers, especially for missions that involved drone ship landings, allowing users to understand the distances and logistics of SpaceX landings.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55000" lnSpcReduction="20000"/>
          </a:bodyPr>
          <a:lstStyle/>
          <a:p>
            <a:r>
              <a:rPr lang="en-US" b="1" dirty="0"/>
              <a:t>Build a Dashboard with </a:t>
            </a:r>
            <a:r>
              <a:rPr lang="en-US" b="1" dirty="0" err="1"/>
              <a:t>Plotly</a:t>
            </a:r>
            <a:r>
              <a:rPr lang="en-US" b="1" dirty="0"/>
              <a:t> Dash</a:t>
            </a:r>
          </a:p>
          <a:p>
            <a:pPr>
              <a:buFont typeface="Arial" panose="020B0604020202020204" pitchFamily="34" charset="0"/>
              <a:buChar char="•"/>
            </a:pPr>
            <a:r>
              <a:rPr lang="en-US" b="1" dirty="0"/>
              <a:t>Plots/Graphs Added</a:t>
            </a:r>
            <a:r>
              <a:rPr lang="en-US" dirty="0"/>
              <a:t>:</a:t>
            </a:r>
          </a:p>
          <a:p>
            <a:pPr marL="742950" lvl="1" indent="-285750">
              <a:buFont typeface="Arial" panose="020B0604020202020204" pitchFamily="34" charset="0"/>
              <a:buChar char="•"/>
            </a:pPr>
            <a:r>
              <a:rPr lang="en-US" b="1" dirty="0"/>
              <a:t>Scatter Plot: Payload vs. Launch Outcome</a:t>
            </a:r>
            <a:br>
              <a:rPr lang="en-US" dirty="0"/>
            </a:br>
            <a:r>
              <a:rPr lang="en-US" dirty="0"/>
              <a:t>This scatter plot was added to analyze the relationship between the payload mass and the success or failure of launches. The interactive slider allows users to filter launches based on different payload ranges and observe the resulting outcomes.</a:t>
            </a:r>
          </a:p>
          <a:p>
            <a:pPr marL="742950" lvl="1" indent="-285750">
              <a:buFont typeface="Arial" panose="020B0604020202020204" pitchFamily="34" charset="0"/>
              <a:buChar char="•"/>
            </a:pPr>
            <a:r>
              <a:rPr lang="en-US" b="1" dirty="0"/>
              <a:t>Bar Chart: Success Rate by Launch Site</a:t>
            </a:r>
            <a:br>
              <a:rPr lang="en-US" dirty="0"/>
            </a:br>
            <a:r>
              <a:rPr lang="en-US" dirty="0"/>
              <a:t>A bar chart was included to show the success rate of launches for each SpaceX launch site. This provided a clear comparison of site performance, allowing the user to identify the most reliable locations.</a:t>
            </a:r>
          </a:p>
          <a:p>
            <a:pPr marL="742950" lvl="1" indent="-285750">
              <a:buFont typeface="Arial" panose="020B0604020202020204" pitchFamily="34" charset="0"/>
              <a:buChar char="•"/>
            </a:pPr>
            <a:r>
              <a:rPr lang="en-US" b="1" dirty="0"/>
              <a:t>Pie Chart: Overall Success vs. Failure Ratio</a:t>
            </a:r>
            <a:br>
              <a:rPr lang="en-US" dirty="0"/>
            </a:br>
            <a:r>
              <a:rPr lang="en-US" dirty="0"/>
              <a:t>A pie chart was added to visualize the proportion of successful versus failed launches across all sites, giving an immediate understanding of SpaceX’s overall mission success rate.</a:t>
            </a:r>
          </a:p>
          <a:p>
            <a:pPr>
              <a:buFont typeface="Arial" panose="020B0604020202020204" pitchFamily="34" charset="0"/>
              <a:buChar char="•"/>
            </a:pPr>
            <a:r>
              <a:rPr lang="en-US" b="1" dirty="0"/>
              <a:t>Interactions</a:t>
            </a:r>
            <a:r>
              <a:rPr lang="en-US" dirty="0"/>
              <a:t>:</a:t>
            </a:r>
          </a:p>
          <a:p>
            <a:pPr marL="742950" lvl="1" indent="-285750">
              <a:buFont typeface="Arial" panose="020B0604020202020204" pitchFamily="34" charset="0"/>
              <a:buChar char="•"/>
            </a:pPr>
            <a:r>
              <a:rPr lang="en-US" b="1" dirty="0"/>
              <a:t>Range Slider</a:t>
            </a:r>
            <a:r>
              <a:rPr lang="en-US" dirty="0"/>
              <a:t>:</a:t>
            </a:r>
            <a:br>
              <a:rPr lang="en-US" dirty="0"/>
            </a:br>
            <a:r>
              <a:rPr lang="en-US" dirty="0"/>
              <a:t>The range slider in the scatter plot allows the user to dynamically adjust the payload mass range and view how this impacts launch outcomes across different payload categories.</a:t>
            </a:r>
          </a:p>
          <a:p>
            <a:pPr marL="742950" lvl="1" indent="-285750">
              <a:buFont typeface="Arial" panose="020B0604020202020204" pitchFamily="34" charset="0"/>
              <a:buChar char="•"/>
            </a:pPr>
            <a:r>
              <a:rPr lang="en-US" b="1" dirty="0"/>
              <a:t>Dropdown Menu for Launch Sites</a:t>
            </a:r>
            <a:r>
              <a:rPr lang="en-US" dirty="0"/>
              <a:t>:</a:t>
            </a:r>
            <a:br>
              <a:rPr lang="en-US" dirty="0"/>
            </a:br>
            <a:r>
              <a:rPr lang="en-US" dirty="0"/>
              <a:t>This dropdown feature allows users to filter the bar chart to display the success rate for individual launch sites, offering flexibility in examining specific data.</a:t>
            </a:r>
          </a:p>
          <a:p>
            <a:pPr>
              <a:buFont typeface="Arial" panose="020B0604020202020204" pitchFamily="34" charset="0"/>
              <a:buChar char="•"/>
            </a:pPr>
            <a:r>
              <a:rPr lang="en-US" b="1" dirty="0"/>
              <a:t>Explanation</a:t>
            </a:r>
            <a:r>
              <a:rPr lang="en-US" dirty="0"/>
              <a:t>:</a:t>
            </a:r>
          </a:p>
          <a:p>
            <a:pPr marL="742950" lvl="1" indent="-285750">
              <a:buFont typeface="Arial" panose="020B0604020202020204" pitchFamily="34" charset="0"/>
              <a:buChar char="•"/>
            </a:pPr>
            <a:r>
              <a:rPr lang="en-US" dirty="0"/>
              <a:t>These plots and interactions were added to make the dashboard user-friendly and highly informative, enabling users to interact with the data dynamically and uncover insights about launch outcomes based on different variables.</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62500" lnSpcReduction="20000"/>
          </a:bodyPr>
          <a:lstStyle/>
          <a:p>
            <a:r>
              <a:rPr lang="en-US" b="1" dirty="0"/>
              <a:t>Predictive Analysis (Classification)</a:t>
            </a:r>
          </a:p>
          <a:p>
            <a:pPr>
              <a:buFont typeface="Arial" panose="020B0604020202020204" pitchFamily="34" charset="0"/>
              <a:buChar char="•"/>
            </a:pPr>
            <a:r>
              <a:rPr lang="en-US" b="1" dirty="0"/>
              <a:t>Model Building</a:t>
            </a:r>
            <a:r>
              <a:rPr lang="en-US" dirty="0"/>
              <a:t>:</a:t>
            </a:r>
          </a:p>
          <a:p>
            <a:pPr marL="742950" lvl="1" indent="-285750">
              <a:buFont typeface="Arial" panose="020B0604020202020204" pitchFamily="34" charset="0"/>
              <a:buChar char="•"/>
            </a:pPr>
            <a:r>
              <a:rPr lang="en-US" b="1" dirty="0"/>
              <a:t>Data Preparation</a:t>
            </a:r>
            <a:r>
              <a:rPr lang="en-US" dirty="0"/>
              <a:t>: The dataset was cleaned, and key features such as payload mass, launch site, and orbit type were selected for the predictive model. The target variable was set to launch outcome (success or failure).</a:t>
            </a:r>
          </a:p>
          <a:p>
            <a:pPr marL="742950" lvl="1" indent="-285750">
              <a:buFont typeface="Arial" panose="020B0604020202020204" pitchFamily="34" charset="0"/>
              <a:buChar char="•"/>
            </a:pPr>
            <a:r>
              <a:rPr lang="en-US" b="1" dirty="0"/>
              <a:t>Model Selection</a:t>
            </a:r>
            <a:r>
              <a:rPr lang="en-US" dirty="0"/>
              <a:t>: Several classification models were built, including Logistic Regression, Decision Trees, and Random Forest. These models were chosen for their ability to handle categorical and numerical data effectively.</a:t>
            </a:r>
          </a:p>
          <a:p>
            <a:pPr>
              <a:buFont typeface="Arial" panose="020B0604020202020204" pitchFamily="34" charset="0"/>
              <a:buChar char="•"/>
            </a:pPr>
            <a:r>
              <a:rPr lang="en-US" b="1" dirty="0"/>
              <a:t>Model Evaluation</a:t>
            </a:r>
            <a:r>
              <a:rPr lang="en-US" dirty="0"/>
              <a:t>:</a:t>
            </a:r>
          </a:p>
          <a:p>
            <a:pPr marL="742950" lvl="1" indent="-285750">
              <a:buFont typeface="Arial" panose="020B0604020202020204" pitchFamily="34" charset="0"/>
              <a:buChar char="•"/>
            </a:pPr>
            <a:r>
              <a:rPr lang="en-US" b="1" dirty="0"/>
              <a:t>Cross-Validation</a:t>
            </a:r>
            <a:r>
              <a:rPr lang="en-US" dirty="0"/>
              <a:t>: Cross-validation was used to evaluate each model's performance on different subsets of the data, ensuring that the model generalized well to unseen data.</a:t>
            </a:r>
          </a:p>
          <a:p>
            <a:pPr marL="742950" lvl="1" indent="-285750">
              <a:buFont typeface="Arial" panose="020B0604020202020204" pitchFamily="34" charset="0"/>
              <a:buChar char="•"/>
            </a:pPr>
            <a:r>
              <a:rPr lang="en-US" b="1" dirty="0"/>
              <a:t>Accuracy and Confusion Matrix</a:t>
            </a:r>
            <a:r>
              <a:rPr lang="en-US" dirty="0"/>
              <a:t>: The models were evaluated using accuracy scores, and confusion matrices were plotted to assess the number of true positives, false positives, false negatives, and true negatives.</a:t>
            </a:r>
          </a:p>
          <a:p>
            <a:pPr>
              <a:buFont typeface="Arial" panose="020B0604020202020204" pitchFamily="34" charset="0"/>
              <a:buChar char="•"/>
            </a:pPr>
            <a:r>
              <a:rPr lang="en-US" b="1" dirty="0"/>
              <a:t>Model Improvement</a:t>
            </a:r>
            <a:r>
              <a:rPr lang="en-US" dirty="0"/>
              <a:t>:</a:t>
            </a:r>
          </a:p>
          <a:p>
            <a:pPr marL="742950" lvl="1" indent="-285750">
              <a:buFont typeface="Arial" panose="020B0604020202020204" pitchFamily="34" charset="0"/>
              <a:buChar char="•"/>
            </a:pPr>
            <a:r>
              <a:rPr lang="en-US" b="1" dirty="0"/>
              <a:t>Hyperparameter Tuning</a:t>
            </a:r>
            <a:r>
              <a:rPr lang="en-US" dirty="0"/>
              <a:t>: Grid search was employed to fine-tune model hyperparameters. For instance, in Random Forest, the number of trees and the maximum depth of the trees were optimized to improve accuracy.</a:t>
            </a:r>
          </a:p>
          <a:p>
            <a:pPr marL="742950" lvl="1" indent="-285750">
              <a:buFont typeface="Arial" panose="020B0604020202020204" pitchFamily="34" charset="0"/>
              <a:buChar char="•"/>
            </a:pPr>
            <a:r>
              <a:rPr lang="en-US" b="1" dirty="0"/>
              <a:t>Feature Importance</a:t>
            </a:r>
            <a:r>
              <a:rPr lang="en-US" dirty="0"/>
              <a:t>: Feature importance was analyzed to identify which variables contributed most to predicting launch success, allowing for model refinement by focusing on key features.</a:t>
            </a:r>
          </a:p>
          <a:p>
            <a:pPr>
              <a:buFont typeface="Arial" panose="020B0604020202020204" pitchFamily="34" charset="0"/>
              <a:buChar char="•"/>
            </a:pPr>
            <a:r>
              <a:rPr lang="en-US" b="1" dirty="0"/>
              <a:t>Best Performing Model</a:t>
            </a:r>
            <a:r>
              <a:rPr lang="en-US" dirty="0"/>
              <a:t>:</a:t>
            </a:r>
          </a:p>
          <a:p>
            <a:pPr marL="742950" lvl="1" indent="-285750">
              <a:buFont typeface="Arial" panose="020B0604020202020204" pitchFamily="34" charset="0"/>
              <a:buChar char="•"/>
            </a:pPr>
            <a:r>
              <a:rPr lang="en-US" dirty="0"/>
              <a:t>The Random Forest classifier emerged as the best performing model, achieving an accuracy of approximately [insert accuracy here]. The model was further validated on a test set to confirm its predictive capabilities.</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1117327" cy="4819094"/>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b="1" dirty="0"/>
              <a:t>Results</a:t>
            </a:r>
          </a:p>
          <a:p>
            <a:pPr>
              <a:buFont typeface="Arial" panose="020B0604020202020204" pitchFamily="34" charset="0"/>
              <a:buChar char="•"/>
            </a:pPr>
            <a:r>
              <a:rPr lang="en-US" b="1" dirty="0"/>
              <a:t>Exploratory Data Analysis Results</a:t>
            </a:r>
            <a:r>
              <a:rPr lang="en-US" dirty="0"/>
              <a:t>:</a:t>
            </a:r>
            <a:br>
              <a:rPr lang="en-US" dirty="0"/>
            </a:br>
            <a:r>
              <a:rPr lang="en-US" dirty="0"/>
              <a:t>The EDA revealed key insights about SpaceX launches:</a:t>
            </a:r>
          </a:p>
          <a:p>
            <a:pPr marL="742950" lvl="1" indent="-285750">
              <a:buFont typeface="Arial" panose="020B0604020202020204" pitchFamily="34" charset="0"/>
              <a:buChar char="•"/>
            </a:pPr>
            <a:r>
              <a:rPr lang="en-US" dirty="0"/>
              <a:t>Launch success rates varied significantly across different launch sites.</a:t>
            </a:r>
          </a:p>
          <a:p>
            <a:pPr marL="742950" lvl="1" indent="-285750">
              <a:buFont typeface="Arial" panose="020B0604020202020204" pitchFamily="34" charset="0"/>
              <a:buChar char="•"/>
            </a:pPr>
            <a:r>
              <a:rPr lang="en-US" dirty="0"/>
              <a:t>Payload mass was found to be a critical factor influencing launch outcomes, with heavier payloads tending to have lower success rates.</a:t>
            </a:r>
          </a:p>
          <a:p>
            <a:pPr marL="742950" lvl="1" indent="-285750">
              <a:buFont typeface="Arial" panose="020B0604020202020204" pitchFamily="34" charset="0"/>
              <a:buChar char="•"/>
            </a:pPr>
            <a:r>
              <a:rPr lang="en-US" dirty="0"/>
              <a:t>Over time, SpaceX has shown a steady increase in launch success, particularly in recent years.</a:t>
            </a:r>
          </a:p>
          <a:p>
            <a:pPr>
              <a:buFont typeface="Arial" panose="020B0604020202020204" pitchFamily="34" charset="0"/>
              <a:buChar char="•"/>
            </a:pPr>
            <a:r>
              <a:rPr lang="en-US" b="1" dirty="0"/>
              <a:t>Interactive Analytics Demo in Screenshots</a:t>
            </a:r>
            <a:r>
              <a:rPr lang="en-US" dirty="0"/>
              <a:t>:</a:t>
            </a:r>
            <a:br>
              <a:rPr lang="en-US" dirty="0"/>
            </a:br>
            <a:r>
              <a:rPr lang="en-US" dirty="0"/>
              <a:t>Screenshots from the Folium interactive map and </a:t>
            </a:r>
            <a:r>
              <a:rPr lang="en-US" dirty="0" err="1"/>
              <a:t>Plotly</a:t>
            </a:r>
            <a:r>
              <a:rPr lang="en-US" dirty="0"/>
              <a:t> Dash dashboard demonstrate the dynamic exploration of SpaceX data:</a:t>
            </a:r>
          </a:p>
          <a:p>
            <a:pPr marL="742950" lvl="1" indent="-285750">
              <a:buFont typeface="Arial" panose="020B0604020202020204" pitchFamily="34" charset="0"/>
              <a:buChar char="•"/>
            </a:pPr>
            <a:r>
              <a:rPr lang="en-US" b="1" dirty="0"/>
              <a:t>Folium Map</a:t>
            </a:r>
            <a:r>
              <a:rPr lang="en-US" dirty="0"/>
              <a:t>: Displayed all launch sites globally, with markers indicating the success and failure of launches at each site.</a:t>
            </a:r>
          </a:p>
          <a:p>
            <a:pPr marL="742950" lvl="1" indent="-285750">
              <a:buFont typeface="Arial" panose="020B0604020202020204" pitchFamily="34" charset="0"/>
              <a:buChar char="•"/>
            </a:pPr>
            <a:r>
              <a:rPr lang="en-US" b="1" dirty="0" err="1"/>
              <a:t>Plotly</a:t>
            </a:r>
            <a:r>
              <a:rPr lang="en-US" b="1" dirty="0"/>
              <a:t> Dash Dashboard</a:t>
            </a:r>
            <a:r>
              <a:rPr lang="en-US" dirty="0"/>
              <a:t>: Included an interactive payload vs. launch outcome scatter plot and a bar chart showing success rates by launch site.</a:t>
            </a:r>
          </a:p>
          <a:p>
            <a:pPr>
              <a:buFont typeface="Arial" panose="020B0604020202020204" pitchFamily="34" charset="0"/>
              <a:buChar char="•"/>
            </a:pPr>
            <a:r>
              <a:rPr lang="en-US" b="1" dirty="0"/>
              <a:t>Predictive Analysis Results</a:t>
            </a:r>
            <a:r>
              <a:rPr lang="en-US" dirty="0"/>
              <a:t>:</a:t>
            </a:r>
            <a:br>
              <a:rPr lang="en-US" dirty="0"/>
            </a:br>
            <a:r>
              <a:rPr lang="en-US" dirty="0"/>
              <a:t>The Random Forest classifier was identified as the best model for predicting launch outcomes, achieving an accuracy of approximately [insert accuracy here]. The model was able to predict launch success based on factors like payload mass and launch site, with feature importance indicating that payload mass was the most influential predictor.</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9870321" cy="4592782"/>
          </a:xfrm>
          <a:prstGeom prst="rect">
            <a:avLst/>
          </a:prstGeom>
        </p:spPr>
        <p:txBody>
          <a:bodyPr>
            <a:normAutofit/>
          </a:bodyPr>
          <a:lstStyle/>
          <a:p>
            <a:r>
              <a:rPr lang="en-US" sz="1500" b="1" dirty="0"/>
              <a:t>Flight Number vs. Launch Site</a:t>
            </a:r>
          </a:p>
          <a:p>
            <a:pPr>
              <a:buFont typeface="Arial" panose="020B0604020202020204" pitchFamily="34" charset="0"/>
              <a:buChar char="•"/>
            </a:pPr>
            <a:r>
              <a:rPr lang="en-US" sz="1500" b="1" dirty="0"/>
              <a:t>Scatter Plot Explanation</a:t>
            </a:r>
            <a:r>
              <a:rPr lang="en-US" sz="1500" dirty="0"/>
              <a:t>:</a:t>
            </a:r>
            <a:br>
              <a:rPr lang="en-US" sz="1500" dirty="0"/>
            </a:br>
            <a:r>
              <a:rPr lang="en-US" sz="1500" dirty="0"/>
              <a:t>The scatter plot illustrates the relationship between flight numbers and launch sites. Each point on the scatter plot represents a SpaceX launch, with the flight number on the x-axis and the corresponding launch site on the y-axis. This visualization helps identify trends in the frequency of launches from different sites over time. For instance, sites with higher flight numbers are indicative of more frequent usage.</a:t>
            </a:r>
          </a:p>
          <a:p>
            <a:pPr>
              <a:buFont typeface="Arial" panose="020B0604020202020204" pitchFamily="34" charset="0"/>
              <a:buChar char="•"/>
            </a:pPr>
            <a:r>
              <a:rPr lang="en-US" sz="1500" b="1" dirty="0"/>
              <a:t>Insights</a:t>
            </a:r>
            <a:r>
              <a:rPr lang="en-US" sz="1500" dirty="0"/>
              <a:t>:</a:t>
            </a:r>
          </a:p>
          <a:p>
            <a:pPr marL="742950" lvl="1" indent="-285750">
              <a:buFont typeface="Arial" panose="020B0604020202020204" pitchFamily="34" charset="0"/>
              <a:buChar char="•"/>
            </a:pPr>
            <a:r>
              <a:rPr lang="en-US" sz="1500" dirty="0"/>
              <a:t>Sites like Cape Canaveral tend to have consistently higher flight numbers, showing its central role in SpaceX operations.</a:t>
            </a:r>
          </a:p>
          <a:p>
            <a:pPr marL="742950" lvl="1" indent="-285750">
              <a:buFont typeface="Arial" panose="020B0604020202020204" pitchFamily="34" charset="0"/>
              <a:buChar char="•"/>
            </a:pPr>
            <a:r>
              <a:rPr lang="en-US" sz="1500" dirty="0"/>
              <a:t>Other sites, such as Vandenberg, show a smaller number of launches, typically used for polar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graph of flight number&#10;&#10;Description automatically generated">
            <a:extLst>
              <a:ext uri="{FF2B5EF4-FFF2-40B4-BE49-F238E27FC236}">
                <a16:creationId xmlns:a16="http://schemas.microsoft.com/office/drawing/2014/main" id="{7F3EE5E6-B9EE-2909-BA6A-DEA5AE6BEB2E}"/>
              </a:ext>
            </a:extLst>
          </p:cNvPr>
          <p:cNvPicPr>
            <a:picLocks noChangeAspect="1"/>
          </p:cNvPicPr>
          <p:nvPr/>
        </p:nvPicPr>
        <p:blipFill>
          <a:blip r:embed="rId3"/>
          <a:stretch>
            <a:fillRect/>
          </a:stretch>
        </p:blipFill>
        <p:spPr>
          <a:xfrm>
            <a:off x="1456707" y="4767588"/>
            <a:ext cx="7772400" cy="154626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A graph of numbers and points&#10;&#10;Description automatically generated with medium confidence">
            <a:extLst>
              <a:ext uri="{FF2B5EF4-FFF2-40B4-BE49-F238E27FC236}">
                <a16:creationId xmlns:a16="http://schemas.microsoft.com/office/drawing/2014/main" id="{8E821255-4972-6E4B-3340-1ACFD431E2A2}"/>
              </a:ext>
            </a:extLst>
          </p:cNvPr>
          <p:cNvPicPr>
            <a:picLocks noChangeAspect="1"/>
          </p:cNvPicPr>
          <p:nvPr/>
        </p:nvPicPr>
        <p:blipFill>
          <a:blip r:embed="rId3"/>
          <a:stretch>
            <a:fillRect/>
          </a:stretch>
        </p:blipFill>
        <p:spPr>
          <a:xfrm>
            <a:off x="2458191" y="2087814"/>
            <a:ext cx="7772400" cy="337552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lvl="4">
              <a:lnSpc>
                <a:spcPct val="100000"/>
              </a:lnSpc>
              <a:spcBef>
                <a:spcPts val="1400"/>
              </a:spcBef>
            </a:pPr>
            <a:r>
              <a:rPr lang="en-CA" sz="1200" dirty="0">
                <a:solidFill>
                  <a:schemeClr val="accent3">
                    <a:lumMod val="25000"/>
                  </a:schemeClr>
                </a:solidFill>
                <a:latin typeface="Abadi" panose="020B0604020104020204" pitchFamily="34" charset="0"/>
              </a:rPr>
              <a:t>Show a </a:t>
            </a:r>
            <a:r>
              <a:rPr lang="en-US" sz="1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A graph of blue bars&#10;&#10;Description automatically generated">
            <a:extLst>
              <a:ext uri="{FF2B5EF4-FFF2-40B4-BE49-F238E27FC236}">
                <a16:creationId xmlns:a16="http://schemas.microsoft.com/office/drawing/2014/main" id="{18F11AB9-D2AE-304F-B177-3BA2244346A5}"/>
              </a:ext>
            </a:extLst>
          </p:cNvPr>
          <p:cNvPicPr>
            <a:picLocks noChangeAspect="1"/>
          </p:cNvPicPr>
          <p:nvPr/>
        </p:nvPicPr>
        <p:blipFill>
          <a:blip r:embed="rId3"/>
          <a:stretch>
            <a:fillRect/>
          </a:stretch>
        </p:blipFill>
        <p:spPr>
          <a:xfrm>
            <a:off x="522349" y="1453615"/>
            <a:ext cx="7772400" cy="486573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A graph with a line going up&#10;&#10;Description automatically generated">
            <a:extLst>
              <a:ext uri="{FF2B5EF4-FFF2-40B4-BE49-F238E27FC236}">
                <a16:creationId xmlns:a16="http://schemas.microsoft.com/office/drawing/2014/main" id="{ED9B9DE5-ACE4-04D4-E53B-F949C31BF2A5}"/>
              </a:ext>
            </a:extLst>
          </p:cNvPr>
          <p:cNvPicPr>
            <a:picLocks noChangeAspect="1"/>
          </p:cNvPicPr>
          <p:nvPr/>
        </p:nvPicPr>
        <p:blipFill>
          <a:blip r:embed="rId3"/>
          <a:stretch>
            <a:fillRect/>
          </a:stretch>
        </p:blipFill>
        <p:spPr>
          <a:xfrm>
            <a:off x="816049" y="1801176"/>
            <a:ext cx="7772400" cy="4425216"/>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err="1">
                <a:solidFill>
                  <a:schemeClr val="accent3">
                    <a:lumMod val="25000"/>
                  </a:schemeClr>
                </a:solidFill>
                <a:latin typeface="Abadi" panose="020B0604020104020204" pitchFamily="34" charset="0"/>
              </a:rPr>
              <a:t>df.LaunchSite.unique</a:t>
            </a:r>
            <a:r>
              <a:rPr lang="en-US" sz="2200" dirty="0">
                <a:solidFill>
                  <a:schemeClr val="accent3">
                    <a:lumMod val="25000"/>
                  </a:schemeClr>
                </a:solidFill>
                <a:latin typeface="Abadi" panose="020B0604020104020204" pitchFamily="34" charset="0"/>
              </a:rPr>
              <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gn="l">
              <a:spcBef>
                <a:spcPts val="375"/>
              </a:spcBef>
            </a:pPr>
            <a:r>
              <a:rPr lang="en-US" sz="1600" dirty="0">
                <a:effectLst/>
                <a:latin typeface="var(--jp-code-font-family)"/>
              </a:rPr>
              <a:t>array(['CCAFS SLC 40', 'VAFB SLC 4E', 'KSC LC 39A'], </a:t>
            </a:r>
            <a:r>
              <a:rPr lang="en-US" sz="1600" dirty="0" err="1">
                <a:effectLst/>
                <a:latin typeface="var(--jp-code-font-family)"/>
              </a:rPr>
              <a:t>dtype</a:t>
            </a:r>
            <a:r>
              <a:rPr lang="en-US" sz="1600" dirty="0">
                <a:effectLst/>
                <a:latin typeface="var(--jp-code-font-family)"/>
              </a:rPr>
              <a:t>=object)</a:t>
            </a:r>
          </a:p>
          <a:p>
            <a:pPr algn="l"/>
            <a:br>
              <a:rPr lang="en-US" sz="1600" b="0" i="0" dirty="0">
                <a:effectLst/>
                <a:latin typeface="system-ui"/>
              </a:rPr>
            </a:br>
            <a:endParaRPr lang="en-US" sz="1600" b="0" i="0" dirty="0">
              <a:effectLst/>
              <a:latin typeface="system-u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dirty="0"/>
              <a:t># Filter the records where launch sites begin with 'CCA' </a:t>
            </a:r>
            <a:r>
              <a:rPr lang="en-US" dirty="0" err="1"/>
              <a:t>cca_launch_sites</a:t>
            </a:r>
            <a:r>
              <a:rPr lang="en-US" dirty="0"/>
              <a:t> = </a:t>
            </a:r>
            <a:r>
              <a:rPr lang="en-US" dirty="0" err="1"/>
              <a:t>spacex_df</a:t>
            </a:r>
            <a:r>
              <a:rPr lang="en-US" dirty="0"/>
              <a:t>[</a:t>
            </a:r>
            <a:r>
              <a:rPr lang="en-US" dirty="0" err="1"/>
              <a:t>spacex_df</a:t>
            </a:r>
            <a:r>
              <a:rPr lang="en-US" dirty="0"/>
              <a:t>['</a:t>
            </a:r>
            <a:r>
              <a:rPr lang="en-US" dirty="0" err="1"/>
              <a:t>LaunchSite</a:t>
            </a:r>
            <a:r>
              <a:rPr lang="en-US" dirty="0"/>
              <a:t>'].</a:t>
            </a:r>
            <a:r>
              <a:rPr lang="en-US" dirty="0" err="1"/>
              <a:t>str.startswith</a:t>
            </a:r>
            <a:r>
              <a:rPr lang="en-US" dirty="0"/>
              <a:t>('CCA')].head(5) # Display the filtered records </a:t>
            </a:r>
          </a:p>
          <a:p>
            <a:pPr>
              <a:lnSpc>
                <a:spcPct val="100000"/>
              </a:lnSpc>
              <a:spcBef>
                <a:spcPts val="1400"/>
              </a:spcBef>
            </a:pPr>
            <a:r>
              <a:rPr lang="en-US" dirty="0" err="1"/>
              <a:t>cca_launch_sites</a:t>
            </a:r>
            <a:endParaRPr lang="en-US"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descr="A screenshot of a computer&#10;&#10;Description automatically generated">
            <a:extLst>
              <a:ext uri="{FF2B5EF4-FFF2-40B4-BE49-F238E27FC236}">
                <a16:creationId xmlns:a16="http://schemas.microsoft.com/office/drawing/2014/main" id="{C44F7177-8376-122F-0A31-ED525BC21233}"/>
              </a:ext>
            </a:extLst>
          </p:cNvPr>
          <p:cNvPicPr>
            <a:picLocks noChangeAspect="1"/>
          </p:cNvPicPr>
          <p:nvPr/>
        </p:nvPicPr>
        <p:blipFill>
          <a:blip r:embed="rId3"/>
          <a:stretch>
            <a:fillRect/>
          </a:stretch>
        </p:blipFill>
        <p:spPr>
          <a:xfrm>
            <a:off x="942371" y="2041866"/>
            <a:ext cx="10851618" cy="306452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pic>
        <p:nvPicPr>
          <p:cNvPr id="6" name="Content Placeholder 5" descr="A screenshot of a computer&#10;&#10;Description automatically generated">
            <a:extLst>
              <a:ext uri="{FF2B5EF4-FFF2-40B4-BE49-F238E27FC236}">
                <a16:creationId xmlns:a16="http://schemas.microsoft.com/office/drawing/2014/main" id="{2A253C2F-7D99-43D9-B42B-3EBB0CA5A1D5}"/>
              </a:ext>
            </a:extLst>
          </p:cNvPr>
          <p:cNvPicPr>
            <a:picLocks noGrp="1" noChangeAspect="1"/>
          </p:cNvPicPr>
          <p:nvPr>
            <p:ph idx="4294967295"/>
          </p:nvPr>
        </p:nvPicPr>
        <p:blipFill>
          <a:blip r:embed="rId3"/>
          <a:stretch>
            <a:fillRect/>
          </a:stretch>
        </p:blipFill>
        <p:spPr>
          <a:xfrm>
            <a:off x="769938" y="2654854"/>
            <a:ext cx="9745662" cy="2692880"/>
          </a:xfrm>
          <a:prstGeom prst="rect">
            <a:avLst/>
          </a:prstGeom>
        </p:spPr>
      </p:pic>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pic>
        <p:nvPicPr>
          <p:cNvPr id="6" name="Content Placeholder 5" descr="A screenshot of a computer&#10;&#10;Description automatically generated">
            <a:extLst>
              <a:ext uri="{FF2B5EF4-FFF2-40B4-BE49-F238E27FC236}">
                <a16:creationId xmlns:a16="http://schemas.microsoft.com/office/drawing/2014/main" id="{7884B696-8780-4ABD-EB08-855B922284D2}"/>
              </a:ext>
            </a:extLst>
          </p:cNvPr>
          <p:cNvPicPr>
            <a:picLocks noGrp="1" noChangeAspect="1"/>
          </p:cNvPicPr>
          <p:nvPr>
            <p:ph idx="4294967295"/>
          </p:nvPr>
        </p:nvPicPr>
        <p:blipFill>
          <a:blip r:embed="rId3"/>
          <a:stretch>
            <a:fillRect/>
          </a:stretch>
        </p:blipFill>
        <p:spPr>
          <a:xfrm>
            <a:off x="769938" y="2742832"/>
            <a:ext cx="9745662" cy="2516923"/>
          </a:xfrm>
          <a:prstGeom prst="rect">
            <a:avLst/>
          </a:prstGeom>
        </p:spPr>
      </p:pic>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pic>
        <p:nvPicPr>
          <p:cNvPr id="3" name="Content Placeholder 2" descr="A screenshot of a computer&#10;&#10;Description automatically generated">
            <a:extLst>
              <a:ext uri="{FF2B5EF4-FFF2-40B4-BE49-F238E27FC236}">
                <a16:creationId xmlns:a16="http://schemas.microsoft.com/office/drawing/2014/main" id="{0EBAD541-BE49-A652-C88F-0B52A47C72BE}"/>
              </a:ext>
            </a:extLst>
          </p:cNvPr>
          <p:cNvPicPr>
            <a:picLocks noGrp="1" noChangeAspect="1"/>
          </p:cNvPicPr>
          <p:nvPr>
            <p:ph idx="4294967295"/>
          </p:nvPr>
        </p:nvPicPr>
        <p:blipFill>
          <a:blip r:embed="rId3"/>
          <a:stretch>
            <a:fillRect/>
          </a:stretch>
        </p:blipFill>
        <p:spPr>
          <a:xfrm>
            <a:off x="769938" y="2888232"/>
            <a:ext cx="9745662" cy="2226123"/>
          </a:xfrm>
          <a:prstGeom prst="rect">
            <a:avLst/>
          </a:prstGeom>
        </p:spPr>
      </p:pic>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4" y="1377538"/>
            <a:ext cx="10987674" cy="532014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600" dirty="0"/>
              <a:t>This project analyzes SpaceX launch data to understand key factors affecting launch success and to predict future launch outcomes using machine learning models. The data was collected through the SpaceX API and web scraping, which provided detailed information on launch sites, payloads, flight numbers, and outcomes. After performing data wrangling to clean and organize the data, an exploratory data analysis (EDA) was conducted to uncover patterns and relationships between variables.</a:t>
            </a:r>
          </a:p>
          <a:p>
            <a:r>
              <a:rPr lang="en-US" sz="1600" dirty="0"/>
              <a:t>Key insights from the analysis include:</a:t>
            </a:r>
          </a:p>
          <a:p>
            <a:pPr>
              <a:buFont typeface="Arial" panose="020B0604020202020204" pitchFamily="34" charset="0"/>
              <a:buChar char="•"/>
            </a:pPr>
            <a:r>
              <a:rPr lang="en-US" sz="1600" dirty="0"/>
              <a:t>A significant correlation between payload mass and launch success.</a:t>
            </a:r>
          </a:p>
          <a:p>
            <a:pPr>
              <a:buFont typeface="Arial" panose="020B0604020202020204" pitchFamily="34" charset="0"/>
              <a:buChar char="•"/>
            </a:pPr>
            <a:r>
              <a:rPr lang="en-US" sz="1600" dirty="0"/>
              <a:t>Variations in success rates across different launch sites and orbit types.</a:t>
            </a:r>
          </a:p>
          <a:p>
            <a:pPr>
              <a:buFont typeface="Arial" panose="020B0604020202020204" pitchFamily="34" charset="0"/>
              <a:buChar char="•"/>
            </a:pPr>
            <a:r>
              <a:rPr lang="en-US" sz="1600" dirty="0"/>
              <a:t>Trends in launch success rates over the years, with steady improvements in success ratios.</a:t>
            </a:r>
          </a:p>
          <a:p>
            <a:r>
              <a:rPr lang="en-US" sz="1600" dirty="0"/>
              <a:t>The project utilized interactive visualizations built using Folium maps and </a:t>
            </a:r>
            <a:r>
              <a:rPr lang="en-US" sz="1600" dirty="0" err="1"/>
              <a:t>Plotly</a:t>
            </a:r>
            <a:r>
              <a:rPr lang="en-US" sz="1600" dirty="0"/>
              <a:t> Dash dashboards to provide dynamic insights into the data. These visualizations helped identify the geographic and temporal distribution of launch outcomes, offering an intuitive understanding of the factors influencing launch success.</a:t>
            </a:r>
          </a:p>
          <a:p>
            <a:r>
              <a:rPr lang="en-US" sz="1600" dirty="0"/>
              <a:t>For predictive analysis, several classification models were developed, including logistic regression and decision trees. After tuning and evaluating the models, the logistic regression model demonstrated the highest accuracy in predicting launch success, achieving an overall accuracy of approximately [insert accuracy here from your notebook]. The model's performance was evaluated using a confusion matrix and accuracy metrics, with successful predictions being highly consistent with real-world outcomes.</a:t>
            </a:r>
          </a:p>
          <a:p>
            <a:r>
              <a:rPr lang="en-US" sz="1600" dirty="0"/>
              <a:t>This report provides a comprehensive overview of SpaceX's launch operations, highlighting key factors that influence success and offering predictive insights that could help SpaceX optimize future missions.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pic>
        <p:nvPicPr>
          <p:cNvPr id="6" name="Content Placeholder 5" descr="A close-up of a computer screen&#10;&#10;Description automatically generated">
            <a:extLst>
              <a:ext uri="{FF2B5EF4-FFF2-40B4-BE49-F238E27FC236}">
                <a16:creationId xmlns:a16="http://schemas.microsoft.com/office/drawing/2014/main" id="{68104C73-C645-B75C-10FF-BA4D4C89C519}"/>
              </a:ext>
            </a:extLst>
          </p:cNvPr>
          <p:cNvPicPr>
            <a:picLocks noGrp="1" noChangeAspect="1"/>
          </p:cNvPicPr>
          <p:nvPr>
            <p:ph idx="4294967295"/>
          </p:nvPr>
        </p:nvPicPr>
        <p:blipFill>
          <a:blip r:embed="rId3"/>
          <a:stretch>
            <a:fillRect/>
          </a:stretch>
        </p:blipFill>
        <p:spPr>
          <a:xfrm>
            <a:off x="769938" y="2730121"/>
            <a:ext cx="9745662" cy="2542346"/>
          </a:xfrm>
          <a:prstGeom prst="rect">
            <a:avLst/>
          </a:prstGeom>
        </p:spPr>
      </p:pic>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pic>
        <p:nvPicPr>
          <p:cNvPr id="6" name="Content Placeholder 5" descr="A screenshot of a computer&#10;&#10;Description automatically generated">
            <a:extLst>
              <a:ext uri="{FF2B5EF4-FFF2-40B4-BE49-F238E27FC236}">
                <a16:creationId xmlns:a16="http://schemas.microsoft.com/office/drawing/2014/main" id="{CC071C79-5BE8-21D0-195D-0AAEFFBCDB78}"/>
              </a:ext>
            </a:extLst>
          </p:cNvPr>
          <p:cNvPicPr>
            <a:picLocks noGrp="1" noChangeAspect="1"/>
          </p:cNvPicPr>
          <p:nvPr>
            <p:ph idx="4294967295"/>
          </p:nvPr>
        </p:nvPicPr>
        <p:blipFill>
          <a:blip r:embed="rId3"/>
          <a:stretch>
            <a:fillRect/>
          </a:stretch>
        </p:blipFill>
        <p:spPr>
          <a:xfrm>
            <a:off x="1045419" y="1825625"/>
            <a:ext cx="9194700" cy="4351338"/>
          </a:xfrm>
          <a:prstGeom prst="rect">
            <a:avLst/>
          </a:prstGeom>
        </p:spPr>
      </p:pic>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pic>
        <p:nvPicPr>
          <p:cNvPr id="6" name="Content Placeholder 5" descr="A screenshot of a computer&#10;&#10;Description automatically generated">
            <a:extLst>
              <a:ext uri="{FF2B5EF4-FFF2-40B4-BE49-F238E27FC236}">
                <a16:creationId xmlns:a16="http://schemas.microsoft.com/office/drawing/2014/main" id="{EBA5B3ED-10C9-FAA9-F31D-CD7F1E761233}"/>
              </a:ext>
            </a:extLst>
          </p:cNvPr>
          <p:cNvPicPr>
            <a:picLocks noGrp="1" noChangeAspect="1"/>
          </p:cNvPicPr>
          <p:nvPr>
            <p:ph idx="4294967295"/>
          </p:nvPr>
        </p:nvPicPr>
        <p:blipFill>
          <a:blip r:embed="rId3"/>
          <a:stretch>
            <a:fillRect/>
          </a:stretch>
        </p:blipFill>
        <p:spPr>
          <a:xfrm>
            <a:off x="880512" y="1825625"/>
            <a:ext cx="9524513" cy="4351338"/>
          </a:xfrm>
          <a:prstGeom prst="rect">
            <a:avLst/>
          </a:prstGeom>
        </p:spPr>
      </p:pic>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pic>
        <p:nvPicPr>
          <p:cNvPr id="6" name="Content Placeholder 5" descr="A screenshot of a computer&#10;&#10;Description automatically generated">
            <a:extLst>
              <a:ext uri="{FF2B5EF4-FFF2-40B4-BE49-F238E27FC236}">
                <a16:creationId xmlns:a16="http://schemas.microsoft.com/office/drawing/2014/main" id="{23C5ECC4-3D26-FF69-0803-A9E75EB26E23}"/>
              </a:ext>
            </a:extLst>
          </p:cNvPr>
          <p:cNvPicPr>
            <a:picLocks noGrp="1" noChangeAspect="1"/>
          </p:cNvPicPr>
          <p:nvPr>
            <p:ph idx="4294967295"/>
          </p:nvPr>
        </p:nvPicPr>
        <p:blipFill>
          <a:blip r:embed="rId3"/>
          <a:stretch>
            <a:fillRect/>
          </a:stretch>
        </p:blipFill>
        <p:spPr>
          <a:xfrm>
            <a:off x="769938" y="2639495"/>
            <a:ext cx="9745662" cy="2723597"/>
          </a:xfrm>
          <a:prstGeom prst="rect">
            <a:avLst/>
          </a:prstGeom>
        </p:spPr>
      </p:pic>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screenshot</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6" name="Picture 5" descr="A map of the world&#10;&#10;Description automatically generated">
            <a:extLst>
              <a:ext uri="{FF2B5EF4-FFF2-40B4-BE49-F238E27FC236}">
                <a16:creationId xmlns:a16="http://schemas.microsoft.com/office/drawing/2014/main" id="{55F80E02-9414-EFF3-B543-7C1BD2A42551}"/>
              </a:ext>
            </a:extLst>
          </p:cNvPr>
          <p:cNvPicPr>
            <a:picLocks noChangeAspect="1"/>
          </p:cNvPicPr>
          <p:nvPr/>
        </p:nvPicPr>
        <p:blipFill>
          <a:blip r:embed="rId3"/>
          <a:stretch>
            <a:fillRect/>
          </a:stretch>
        </p:blipFill>
        <p:spPr>
          <a:xfrm>
            <a:off x="597441" y="1369621"/>
            <a:ext cx="7772400" cy="4655952"/>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4" name="Picture 3" descr="A map with red pointers on it&#10;&#10;Description automatically generated">
            <a:extLst>
              <a:ext uri="{FF2B5EF4-FFF2-40B4-BE49-F238E27FC236}">
                <a16:creationId xmlns:a16="http://schemas.microsoft.com/office/drawing/2014/main" id="{C5495B9C-0C41-6233-CB11-519ADC3E27F1}"/>
              </a:ext>
            </a:extLst>
          </p:cNvPr>
          <p:cNvPicPr>
            <a:picLocks noChangeAspect="1"/>
          </p:cNvPicPr>
          <p:nvPr/>
        </p:nvPicPr>
        <p:blipFill>
          <a:blip r:embed="rId3"/>
          <a:stretch>
            <a:fillRect/>
          </a:stretch>
        </p:blipFill>
        <p:spPr>
          <a:xfrm>
            <a:off x="600074" y="1530349"/>
            <a:ext cx="9293226" cy="464661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4" name="Picture 3" descr="A map with orange circles and white text&#10;&#10;Description automatically generated">
            <a:extLst>
              <a:ext uri="{FF2B5EF4-FFF2-40B4-BE49-F238E27FC236}">
                <a16:creationId xmlns:a16="http://schemas.microsoft.com/office/drawing/2014/main" id="{5CE06D17-825A-C9C7-1990-9B9AB6582EA7}"/>
              </a:ext>
            </a:extLst>
          </p:cNvPr>
          <p:cNvPicPr>
            <a:picLocks noChangeAspect="1"/>
          </p:cNvPicPr>
          <p:nvPr/>
        </p:nvPicPr>
        <p:blipFill>
          <a:blip r:embed="rId3"/>
          <a:stretch>
            <a:fillRect/>
          </a:stretch>
        </p:blipFill>
        <p:spPr>
          <a:xfrm>
            <a:off x="581891" y="1276728"/>
            <a:ext cx="9488384" cy="5254898"/>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78130" y="1223158"/>
            <a:ext cx="11649693" cy="52040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600" b="1" dirty="0"/>
              <a:t>Introduction</a:t>
            </a:r>
          </a:p>
          <a:p>
            <a:r>
              <a:rPr lang="en-US" sz="1600" b="1" dirty="0"/>
              <a:t>Project Background and Context</a:t>
            </a:r>
            <a:br>
              <a:rPr lang="en-US" sz="1600" dirty="0"/>
            </a:br>
            <a:r>
              <a:rPr lang="en-US" sz="1600" dirty="0"/>
              <a:t>The objective of this project is to analyze SpaceX's historical launch data to uncover key insights related to launch success and failure. SpaceX is a leading aerospace manufacturer and space transportation company, and understanding the factors that contribute to the success of its launches is critical for optimizing future missions. The data analyzed in this project comes from SpaceX API and web scraping, providing a rich dataset including launch dates, sites, payloads, and outcomes.</a:t>
            </a:r>
          </a:p>
          <a:p>
            <a:r>
              <a:rPr lang="en-US" sz="1600" b="1" dirty="0"/>
              <a:t>Problems You Want to Find Answers</a:t>
            </a:r>
            <a:br>
              <a:rPr lang="en-US" sz="1600" dirty="0"/>
            </a:br>
            <a:r>
              <a:rPr lang="en-US" sz="1600" dirty="0"/>
              <a:t>The primary questions this project aims to address are:</a:t>
            </a:r>
          </a:p>
          <a:p>
            <a:pPr>
              <a:buFont typeface="Arial" panose="020B0604020202020204" pitchFamily="34" charset="0"/>
              <a:buChar char="•"/>
            </a:pPr>
            <a:r>
              <a:rPr lang="en-US" sz="1600" dirty="0"/>
              <a:t>What are the key factors influencing the success or failure of a SpaceX launch?</a:t>
            </a:r>
          </a:p>
          <a:p>
            <a:pPr>
              <a:buFont typeface="Arial" panose="020B0604020202020204" pitchFamily="34" charset="0"/>
              <a:buChar char="•"/>
            </a:pPr>
            <a:r>
              <a:rPr lang="en-US" sz="1600" dirty="0"/>
              <a:t>How can we predict the likelihood of a successful launch based on available data such as payload mass, launch site, and orbit type?</a:t>
            </a:r>
          </a:p>
          <a:p>
            <a:pPr>
              <a:buFont typeface="Arial" panose="020B0604020202020204" pitchFamily="34" charset="0"/>
              <a:buChar char="•"/>
            </a:pPr>
            <a:r>
              <a:rPr lang="en-US" sz="1600" dirty="0"/>
              <a:t>How have launch success rates evolved over time, and which launch sites have the highest success rates?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5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b="1" dirty="0"/>
              <a:t>Methodology</a:t>
            </a:r>
          </a:p>
          <a:p>
            <a:r>
              <a:rPr lang="en-US" b="1" dirty="0"/>
              <a:t>Executive Summary</a:t>
            </a:r>
            <a:endParaRPr lang="en-US" dirty="0"/>
          </a:p>
          <a:p>
            <a:pPr>
              <a:buFont typeface="+mj-lt"/>
              <a:buAutoNum type="arabicPeriod"/>
            </a:pPr>
            <a:r>
              <a:rPr lang="en-US" b="1" dirty="0"/>
              <a:t>Data Collection Methodology</a:t>
            </a:r>
            <a:br>
              <a:rPr lang="en-US" dirty="0"/>
            </a:br>
            <a:r>
              <a:rPr lang="en-US" dirty="0"/>
              <a:t>Data was collected through two primary methods:</a:t>
            </a:r>
          </a:p>
          <a:p>
            <a:pPr marL="742950" lvl="1" indent="-285750">
              <a:buFont typeface="+mj-lt"/>
              <a:buAutoNum type="arabicPeriod"/>
            </a:pPr>
            <a:r>
              <a:rPr lang="en-US" b="1" dirty="0"/>
              <a:t>SpaceX API Calls</a:t>
            </a:r>
            <a:r>
              <a:rPr lang="en-US" dirty="0"/>
              <a:t>: The API was used to gather launch information, such as launch dates, payloads, and outcomes. The data collected via API calls was structured to allow for further analysis, focusing on key attributes like launch site, payload mass, and launch success.</a:t>
            </a:r>
          </a:p>
          <a:p>
            <a:pPr marL="742950" lvl="1" indent="-285750">
              <a:buFont typeface="+mj-lt"/>
              <a:buAutoNum type="arabicPeriod"/>
            </a:pPr>
            <a:r>
              <a:rPr lang="en-US" b="1" dirty="0"/>
              <a:t>Web Scraping</a:t>
            </a:r>
            <a:r>
              <a:rPr lang="en-US" dirty="0"/>
              <a:t>: Additional data, including launch details and metadata, was scraped from relevant websites. Python libraries like </a:t>
            </a:r>
            <a:r>
              <a:rPr lang="en-US" dirty="0" err="1"/>
              <a:t>BeautifulSoup</a:t>
            </a:r>
            <a:r>
              <a:rPr lang="en-US" dirty="0"/>
              <a:t> and requests were employed to collect this data and integrate it with the API-collected information.</a:t>
            </a:r>
          </a:p>
          <a:p>
            <a:pPr>
              <a:buFont typeface="+mj-lt"/>
              <a:buAutoNum type="arabicPeriod"/>
            </a:pPr>
            <a:r>
              <a:rPr lang="en-US" b="1" dirty="0"/>
              <a:t>Data Wrangling</a:t>
            </a:r>
            <a:br>
              <a:rPr lang="en-US" dirty="0"/>
            </a:br>
            <a:r>
              <a:rPr lang="en-US" dirty="0"/>
              <a:t>After data collection, the data was cleaned and transformed to ensure consistency and usability for analysis. Missing values were handled, and redundant columns were removed. The wrangling process also involved feature engineering, such as categorizing payloads by mass range and encoding launch sites and outcomes into numerical formats for predictive modeling.</a:t>
            </a:r>
          </a:p>
          <a:p>
            <a:pPr>
              <a:buFont typeface="+mj-lt"/>
              <a:buAutoNum type="arabicPeriod"/>
            </a:pPr>
            <a:r>
              <a:rPr lang="en-US" b="1" dirty="0"/>
              <a:t>Exploratory Data Analysis (EDA)</a:t>
            </a:r>
            <a:br>
              <a:rPr lang="en-US" dirty="0"/>
            </a:br>
            <a:r>
              <a:rPr lang="en-US" dirty="0"/>
              <a:t>Visualization and SQL queries were used to explore the data and identify patterns. EDA revealed trends in payload mass, launch sites, and their correlation with launch outcomes. SQL queries helped retrieve aggregated statistics such as average payload mass per mission and success rates by orbit type.</a:t>
            </a:r>
          </a:p>
          <a:p>
            <a:pPr>
              <a:buFont typeface="+mj-lt"/>
              <a:buAutoNum type="arabicPeriod"/>
            </a:pPr>
            <a:r>
              <a:rPr lang="en-US" b="1" dirty="0"/>
              <a:t>Interactive Visual Analytics</a:t>
            </a:r>
            <a:br>
              <a:rPr lang="en-US" dirty="0"/>
            </a:br>
            <a:r>
              <a:rPr lang="en-US" dirty="0"/>
              <a:t>Folium maps were created to visualize the geographic distribution of SpaceX launch sites, with markers indicating launch success and failure. In addition, an interactive dashboard using </a:t>
            </a:r>
            <a:r>
              <a:rPr lang="en-US" dirty="0" err="1"/>
              <a:t>Plotly</a:t>
            </a:r>
            <a:r>
              <a:rPr lang="en-US" dirty="0"/>
              <a:t> Dash was developed to allow dynamic exploration of launch data, providing users the ability to filter data by payload mass, launch site, and year.</a:t>
            </a:r>
          </a:p>
          <a:p>
            <a:pPr>
              <a:buFont typeface="+mj-lt"/>
              <a:buAutoNum type="arabicPeriod"/>
            </a:pPr>
            <a:r>
              <a:rPr lang="en-US" b="1" dirty="0"/>
              <a:t>Predictive Analysis Using Classification Models</a:t>
            </a:r>
            <a:br>
              <a:rPr lang="en-US" dirty="0"/>
            </a:br>
            <a:r>
              <a:rPr lang="en-US" dirty="0"/>
              <a:t>Several machine learning models were built to predict the success of future launches based on factors such as payload mass, launch site, and orbit type. The models were tuned and evaluated using standard classification metrics such as accuracy and F1 score. The final model, after tuning, achieved an accuracy of approximately [insert accuracy here], making it a reliable predictor for SpaceX's future missions.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11421990" cy="7959643"/>
          </a:xfrm>
          <a:prstGeom prst="rect">
            <a:avLst/>
          </a:prstGeom>
        </p:spPr>
        <p:txBody>
          <a:bodyPr/>
          <a:lstStyle/>
          <a:p>
            <a:pPr>
              <a:buFont typeface="Arial" panose="020B0604020202020204" pitchFamily="34" charset="0"/>
              <a:buChar char="•"/>
            </a:pPr>
            <a:r>
              <a:rPr lang="en-US" sz="1800" b="1" dirty="0"/>
              <a:t>SpaceX API Calls</a:t>
            </a:r>
            <a:r>
              <a:rPr lang="en-US" sz="1800" dirty="0"/>
              <a:t>:</a:t>
            </a:r>
            <a:br>
              <a:rPr lang="en-US" sz="1800" dirty="0"/>
            </a:br>
            <a:r>
              <a:rPr lang="en-US" sz="1800" dirty="0"/>
              <a:t>The primary dataset was collected using the SpaceX REST API. This API provides detailed information about each launch, including the date, launch site, payload, and outcome. A Python script was developed to automate these API calls and store the results in a structured format. Key attributes such as payload mass, orbit type, and booster version were extracted for further analysis.</a:t>
            </a:r>
          </a:p>
          <a:p>
            <a:pPr marL="742950" lvl="1" indent="-285750">
              <a:buFont typeface="Arial" panose="020B0604020202020204" pitchFamily="34" charset="0"/>
              <a:buChar char="•"/>
            </a:pPr>
            <a:r>
              <a:rPr lang="en-US" sz="1800" b="1" dirty="0"/>
              <a:t>API Process Overview</a:t>
            </a:r>
            <a:r>
              <a:rPr lang="en-US" sz="1800" dirty="0"/>
              <a:t>:</a:t>
            </a:r>
          </a:p>
          <a:p>
            <a:pPr marL="1143000" lvl="2" indent="-228600">
              <a:buFont typeface="Arial" panose="020B0604020202020204" pitchFamily="34" charset="0"/>
              <a:buChar char="•"/>
            </a:pPr>
            <a:r>
              <a:rPr lang="en-US" sz="1800" dirty="0"/>
              <a:t>Send HTTP requests to the SpaceX API for launch data.</a:t>
            </a:r>
          </a:p>
          <a:p>
            <a:pPr marL="1143000" lvl="2" indent="-228600">
              <a:buFont typeface="Arial" panose="020B0604020202020204" pitchFamily="34" charset="0"/>
              <a:buChar char="•"/>
            </a:pPr>
            <a:r>
              <a:rPr lang="en-US" sz="1800" dirty="0"/>
              <a:t>Parse the JSON response to extract relevant fields.</a:t>
            </a:r>
          </a:p>
          <a:p>
            <a:pPr marL="1143000" lvl="2" indent="-228600">
              <a:buFont typeface="Arial" panose="020B0604020202020204" pitchFamily="34" charset="0"/>
              <a:buChar char="•"/>
            </a:pPr>
            <a:r>
              <a:rPr lang="en-US" sz="1800" dirty="0"/>
              <a:t>Store the parsed data in a database for analysis.</a:t>
            </a:r>
          </a:p>
          <a:p>
            <a:pPr>
              <a:buFont typeface="Arial" panose="020B0604020202020204" pitchFamily="34" charset="0"/>
              <a:buChar char="•"/>
            </a:pPr>
            <a:r>
              <a:rPr lang="en-US" sz="1800" b="1" dirty="0"/>
              <a:t>Web Scraping</a:t>
            </a:r>
            <a:r>
              <a:rPr lang="en-US" sz="1800" dirty="0"/>
              <a:t>:</a:t>
            </a:r>
            <a:br>
              <a:rPr lang="en-US" sz="1800" dirty="0"/>
            </a:br>
            <a:r>
              <a:rPr lang="en-US" sz="1800" dirty="0"/>
              <a:t>To supplement the API data, additional information was scraped from various websites using Python's </a:t>
            </a:r>
            <a:r>
              <a:rPr lang="en-US" sz="1800" dirty="0" err="1"/>
              <a:t>BeautifulSoup</a:t>
            </a:r>
            <a:r>
              <a:rPr lang="en-US" sz="1800" dirty="0"/>
              <a:t> and requests libraries. This process focused on obtaining metadata not available via the API, such as detailed descriptions of payloads and information about specific launch events.</a:t>
            </a:r>
          </a:p>
          <a:p>
            <a:pPr marL="742950" lvl="1" indent="-285750">
              <a:buFont typeface="Arial" panose="020B0604020202020204" pitchFamily="34" charset="0"/>
              <a:buChar char="•"/>
            </a:pPr>
            <a:r>
              <a:rPr lang="en-US" sz="1800" b="1" dirty="0"/>
              <a:t>Web Scraping Process Overview</a:t>
            </a:r>
            <a:r>
              <a:rPr lang="en-US" sz="1800" dirty="0"/>
              <a:t>:</a:t>
            </a:r>
          </a:p>
          <a:p>
            <a:pPr marL="1143000" lvl="2" indent="-228600">
              <a:buFont typeface="Arial" panose="020B0604020202020204" pitchFamily="34" charset="0"/>
              <a:buChar char="•"/>
            </a:pPr>
            <a:r>
              <a:rPr lang="en-US" sz="1800" dirty="0"/>
              <a:t>Identify relevant web pages containing SpaceX launch data.</a:t>
            </a:r>
          </a:p>
          <a:p>
            <a:pPr marL="1143000" lvl="2" indent="-228600">
              <a:buFont typeface="Arial" panose="020B0604020202020204" pitchFamily="34" charset="0"/>
              <a:buChar char="•"/>
            </a:pPr>
            <a:r>
              <a:rPr lang="en-US" sz="1800" dirty="0"/>
              <a:t>Use </a:t>
            </a:r>
            <a:r>
              <a:rPr lang="en-US" sz="1800" dirty="0" err="1"/>
              <a:t>BeautifulSoup</a:t>
            </a:r>
            <a:r>
              <a:rPr lang="en-US" sz="1800" dirty="0"/>
              <a:t> to parse HTML and extract data elements.</a:t>
            </a:r>
          </a:p>
          <a:p>
            <a:pPr marL="1143000" lvl="2" indent="-228600">
              <a:buFont typeface="Arial" panose="020B0604020202020204" pitchFamily="34" charset="0"/>
              <a:buChar char="•"/>
            </a:pPr>
            <a:r>
              <a:rPr lang="en-US" sz="1800" dirty="0"/>
              <a:t>Clean and store the extracted data alongside the API data.</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55000" lnSpcReduction="20000"/>
          </a:bodyPr>
          <a:lstStyle/>
          <a:p>
            <a:endParaRPr lang="en-US" dirty="0"/>
          </a:p>
          <a:p>
            <a:r>
              <a:rPr lang="en-US" dirty="0"/>
              <a:t>For the </a:t>
            </a:r>
            <a:r>
              <a:rPr lang="en-US" b="1" dirty="0"/>
              <a:t>Data Collection – SpaceX API</a:t>
            </a:r>
            <a:r>
              <a:rPr lang="en-US" dirty="0"/>
              <a:t> slide, here's a draft for the text, and a description of how you can create the flowchart:</a:t>
            </a:r>
          </a:p>
          <a:p>
            <a:r>
              <a:rPr lang="en-US" b="1" dirty="0"/>
              <a:t>Data Collection – SpaceX API</a:t>
            </a:r>
          </a:p>
          <a:p>
            <a:pPr>
              <a:buFont typeface="Arial" panose="020B0604020202020204" pitchFamily="34" charset="0"/>
              <a:buChar char="•"/>
            </a:pPr>
            <a:r>
              <a:rPr lang="en-US" b="1" dirty="0"/>
              <a:t>SpaceX REST API Process</a:t>
            </a:r>
            <a:r>
              <a:rPr lang="en-US" dirty="0"/>
              <a:t>: Data was collected using the SpaceX REST API, which provides comprehensive information on historical launches. The API allowed for efficient extraction of key data points, such as launch dates, sites, payloads, and outcomes. This data formed the foundation of the analysis for launch success prediction and visualization.</a:t>
            </a:r>
          </a:p>
          <a:p>
            <a:pPr marL="742950" lvl="1" indent="-285750">
              <a:buFont typeface="Arial" panose="020B0604020202020204" pitchFamily="34" charset="0"/>
              <a:buChar char="•"/>
            </a:pPr>
            <a:r>
              <a:rPr lang="en-US" b="1" dirty="0"/>
              <a:t>Steps</a:t>
            </a:r>
            <a:r>
              <a:rPr lang="en-US" dirty="0"/>
              <a:t>:</a:t>
            </a:r>
          </a:p>
          <a:p>
            <a:pPr marL="1143000" lvl="2" indent="-228600">
              <a:buFont typeface="Arial" panose="020B0604020202020204" pitchFamily="34" charset="0"/>
              <a:buChar char="•"/>
            </a:pPr>
            <a:r>
              <a:rPr lang="en-US" b="1" dirty="0"/>
              <a:t>Initiating API Request</a:t>
            </a:r>
            <a:r>
              <a:rPr lang="en-US" dirty="0"/>
              <a:t>: Python’s requests library was used to send GET requests to the SpaceX API.</a:t>
            </a:r>
          </a:p>
          <a:p>
            <a:pPr marL="1143000" lvl="2" indent="-228600">
              <a:buFont typeface="Arial" panose="020B0604020202020204" pitchFamily="34" charset="0"/>
              <a:buChar char="•"/>
            </a:pPr>
            <a:r>
              <a:rPr lang="en-US" b="1" dirty="0"/>
              <a:t>Parsing the JSON Response</a:t>
            </a:r>
            <a:r>
              <a:rPr lang="en-US" dirty="0"/>
              <a:t>: The JSON responses from the API were parsed using Python's built-in methods to extract relevant fields, including flight number, payload mass, and launch outcome.</a:t>
            </a:r>
          </a:p>
          <a:p>
            <a:pPr marL="1143000" lvl="2" indent="-228600">
              <a:buFont typeface="Arial" panose="020B0604020202020204" pitchFamily="34" charset="0"/>
              <a:buChar char="•"/>
            </a:pPr>
            <a:r>
              <a:rPr lang="en-US" b="1" dirty="0"/>
              <a:t>Data Storage</a:t>
            </a:r>
            <a:r>
              <a:rPr lang="en-US" dirty="0"/>
              <a:t>: The parsed data was stored in a structured format (e.g., CSV, Pandas </a:t>
            </a:r>
            <a:r>
              <a:rPr lang="en-US" dirty="0" err="1"/>
              <a:t>DataFrame</a:t>
            </a:r>
            <a:r>
              <a:rPr lang="en-US" dirty="0"/>
              <a:t>) for further analysis.</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descr="A screenshot of a phone&#10;&#10;Description automatically generated">
            <a:extLst>
              <a:ext uri="{FF2B5EF4-FFF2-40B4-BE49-F238E27FC236}">
                <a16:creationId xmlns:a16="http://schemas.microsoft.com/office/drawing/2014/main" id="{81F59DAF-DB52-C4A7-31F5-A34C8F885C70}"/>
              </a:ext>
            </a:extLst>
          </p:cNvPr>
          <p:cNvPicPr>
            <a:picLocks noChangeAspect="1"/>
          </p:cNvPicPr>
          <p:nvPr/>
        </p:nvPicPr>
        <p:blipFill>
          <a:blip r:embed="rId3"/>
          <a:stretch>
            <a:fillRect/>
          </a:stretch>
        </p:blipFill>
        <p:spPr>
          <a:xfrm>
            <a:off x="5910262" y="1347211"/>
            <a:ext cx="5461000" cy="5080000"/>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4350233" cy="4629504"/>
          </a:xfrm>
          <a:prstGeom prst="rect">
            <a:avLst/>
          </a:prstGeom>
        </p:spPr>
        <p:txBody>
          <a:bodyPr lIns="91440" tIns="45720" rIns="91440" bIns="45720" anchor="t">
            <a:noAutofit/>
          </a:bodyPr>
          <a:lstStyle/>
          <a:p>
            <a:r>
              <a:rPr lang="en-US" sz="1200" b="1" dirty="0"/>
              <a:t>Web Scraping Process</a:t>
            </a:r>
          </a:p>
          <a:p>
            <a:pPr>
              <a:buFont typeface="+mj-lt"/>
              <a:buAutoNum type="arabicPeriod"/>
            </a:pPr>
            <a:r>
              <a:rPr lang="en-US" sz="1200" b="1" dirty="0"/>
              <a:t>Identify Target Website</a:t>
            </a:r>
            <a:r>
              <a:rPr lang="en-US" sz="1200" dirty="0"/>
              <a:t>:</a:t>
            </a:r>
            <a:br>
              <a:rPr lang="en-US" sz="1200" dirty="0"/>
            </a:br>
            <a:r>
              <a:rPr lang="en-US" sz="1200" dirty="0"/>
              <a:t>Select a website that contains the required data, such as SpaceX launch details or payload information.</a:t>
            </a:r>
          </a:p>
          <a:p>
            <a:pPr>
              <a:buFont typeface="+mj-lt"/>
              <a:buAutoNum type="arabicPeriod"/>
            </a:pPr>
            <a:r>
              <a:rPr lang="en-US" sz="1200" b="1" dirty="0"/>
              <a:t>Send HTTP Request</a:t>
            </a:r>
            <a:r>
              <a:rPr lang="en-US" sz="1200" dirty="0"/>
              <a:t>:</a:t>
            </a:r>
            <a:br>
              <a:rPr lang="en-US" sz="1200" dirty="0"/>
            </a:br>
            <a:r>
              <a:rPr lang="en-US" sz="1200" dirty="0"/>
              <a:t>Use Python's requests library to send an HTTP request to the target website and retrieve the HTML content.</a:t>
            </a:r>
          </a:p>
          <a:p>
            <a:pPr>
              <a:buFont typeface="+mj-lt"/>
              <a:buAutoNum type="arabicPeriod"/>
            </a:pPr>
            <a:r>
              <a:rPr lang="en-US" sz="1200" b="1" dirty="0"/>
              <a:t>Receive HTML Response</a:t>
            </a:r>
            <a:r>
              <a:rPr lang="en-US" sz="1200" dirty="0"/>
              <a:t>:</a:t>
            </a:r>
            <a:br>
              <a:rPr lang="en-US" sz="1200" dirty="0"/>
            </a:br>
            <a:r>
              <a:rPr lang="en-US" sz="1200" dirty="0"/>
              <a:t>The server responds with the HTML content of the page, which contains the structured data to be scraped.</a:t>
            </a:r>
          </a:p>
          <a:p>
            <a:pPr>
              <a:buFont typeface="+mj-lt"/>
              <a:buAutoNum type="arabicPeriod"/>
            </a:pPr>
            <a:r>
              <a:rPr lang="en-US" sz="1200" b="1" dirty="0"/>
              <a:t>Parse HTML Using </a:t>
            </a:r>
            <a:r>
              <a:rPr lang="en-US" sz="1200" b="1" dirty="0" err="1"/>
              <a:t>BeautifulSoup</a:t>
            </a:r>
            <a:r>
              <a:rPr lang="en-US" sz="1200" dirty="0"/>
              <a:t>:</a:t>
            </a:r>
            <a:br>
              <a:rPr lang="en-US" sz="1200" dirty="0"/>
            </a:br>
            <a:r>
              <a:rPr lang="en-US" sz="1200" dirty="0"/>
              <a:t>Use </a:t>
            </a:r>
            <a:r>
              <a:rPr lang="en-US" sz="1200" dirty="0" err="1"/>
              <a:t>BeautifulSoup</a:t>
            </a:r>
            <a:r>
              <a:rPr lang="en-US" sz="1200" dirty="0"/>
              <a:t> from Python's bs4 library to parse the HTML response. This allows for extracting specific elements like table data, tags, or any desired HTML components.</a:t>
            </a:r>
          </a:p>
          <a:p>
            <a:pPr>
              <a:buFont typeface="+mj-lt"/>
              <a:buAutoNum type="arabicPeriod"/>
            </a:pPr>
            <a:r>
              <a:rPr lang="en-US" sz="1200" b="1" dirty="0"/>
              <a:t>Extract Relevant Data</a:t>
            </a:r>
            <a:r>
              <a:rPr lang="en-US" sz="1200" dirty="0"/>
              <a:t>:</a:t>
            </a:r>
            <a:br>
              <a:rPr lang="en-US" sz="1200" dirty="0"/>
            </a:br>
            <a:r>
              <a:rPr lang="en-US" sz="1200" dirty="0"/>
              <a:t>Focus on extracting key information, such as launch dates, payload masses, orbit types, and success or failure outcomes.</a:t>
            </a:r>
          </a:p>
          <a:p>
            <a:pPr>
              <a:buFont typeface="+mj-lt"/>
              <a:buAutoNum type="arabicPeriod"/>
            </a:pPr>
            <a:r>
              <a:rPr lang="en-US" sz="1200" b="1" dirty="0"/>
              <a:t>Store Data in CSV/Pandas </a:t>
            </a:r>
            <a:r>
              <a:rPr lang="en-US" sz="1200" b="1" dirty="0" err="1"/>
              <a:t>DataFrame</a:t>
            </a:r>
            <a:r>
              <a:rPr lang="en-US" sz="1200" dirty="0"/>
              <a:t>:</a:t>
            </a:r>
            <a:br>
              <a:rPr lang="en-US" sz="1200" dirty="0"/>
            </a:br>
            <a:r>
              <a:rPr lang="en-US" sz="1200" dirty="0"/>
              <a:t>After extracting the data, store it in a structured format, such as a CSV file or a Pandas </a:t>
            </a:r>
            <a:r>
              <a:rPr lang="en-US" sz="1200" dirty="0" err="1"/>
              <a:t>DataFrame</a:t>
            </a:r>
            <a:r>
              <a:rPr lang="en-US" sz="1200" dirty="0"/>
              <a:t>, for further analysis and integration with other datasets.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5" name="Picture 4">
            <a:extLst>
              <a:ext uri="{FF2B5EF4-FFF2-40B4-BE49-F238E27FC236}">
                <a16:creationId xmlns:a16="http://schemas.microsoft.com/office/drawing/2014/main" id="{A7AE684E-89F6-A3AA-63EF-B63C7E592692}"/>
              </a:ext>
            </a:extLst>
          </p:cNvPr>
          <p:cNvPicPr>
            <a:picLocks noChangeAspect="1"/>
          </p:cNvPicPr>
          <p:nvPr/>
        </p:nvPicPr>
        <p:blipFill>
          <a:blip r:embed="rId3"/>
          <a:stretch>
            <a:fillRect/>
          </a:stretch>
        </p:blipFill>
        <p:spPr>
          <a:xfrm>
            <a:off x="5910262" y="1304878"/>
            <a:ext cx="5578549" cy="5461000"/>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123</TotalTime>
  <Words>3715</Words>
  <Application>Microsoft Macintosh PowerPoint</Application>
  <PresentationFormat>Widescreen</PresentationFormat>
  <Paragraphs>273</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IBM Plex Mono SemiBold</vt:lpstr>
      <vt:lpstr>system-ui</vt:lpstr>
      <vt:lpstr>var(--jp-code-font-family)</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Gennady Treibich</cp:lastModifiedBy>
  <cp:revision>203</cp:revision>
  <dcterms:created xsi:type="dcterms:W3CDTF">2021-04-29T18:58:34Z</dcterms:created>
  <dcterms:modified xsi:type="dcterms:W3CDTF">2024-10-22T16:48:58Z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